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3.xml" ContentType="application/vnd.openxmlformats-officedocument.presentationml.slide+xml"/>
  <Override PartName="/ppt/theme/theme2.xml" ContentType="application/vnd.openxmlformats-officedocument.theme+xml"/>
  <Override PartName="/ppt/theme/theme1.xml" ContentType="application/vnd.openxmlformats-officedocument.them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ppt/slideLayouts/slideLayout6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3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15.xml" ContentType="application/vnd.openxmlformats-officedocument.presentationml.slide+xml"/>
  <Override PartName="/ppt/slides/slide4.xml" ContentType="application/vnd.openxmlformats-officedocument.presentationml.slide+xml"/>
  <Override PartName="/ppt/notesSlides/notesSlide6.xml" ContentType="application/vnd.openxmlformats-officedocument.presentationml.notesSlide+xml"/>
  <Override PartName="/ppt/presentation.xml" ContentType="application/vnd.openxmlformats-officedocument.presentationml.presentation.main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 /><Relationship Id="rId21" Type="http://schemas.openxmlformats.org/officeDocument/2006/relationships/tableStyles" Target="tableStyles.xml" /><Relationship Id="rId22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8915750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3523876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577546377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1590080673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463602143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13555399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7188210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0327800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78959148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53173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900277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6370804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293CCF7-6463-9C51-0D86-FCADC5D2F07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9839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6840015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7043803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7CC3B29-2F0F-F33D-3507-2C7D6FE22CD5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94655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478149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5541793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E35814B-43F8-B4B3-9C96-7AD8E17FC9C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55438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7246271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865949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1CF92DD-2B0A-D365-BCBC-C3DF0C1F82F3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315517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56932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0439646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70EDFA-5A32-D14D-3A2C-704B33E8A09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785132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423340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1388157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F8E52F9-4C2F-4A73-2E7F-3ABE4D2650A0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848885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893558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8866085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6457E54-4D8F-59B8-2059-D4D5D97A1F1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143165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5327512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645822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B6FC81-DDBD-A702-55A1-7D6C816CF54D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648185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7148629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725879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FE217D1-E3A1-49D1-F2B9-4B8B1C1E295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524260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0269181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4969579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14AB844-8499-BC5E-9F06-F7C23360E6D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51767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149486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398471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AF66B3E-BA9A-28AC-E785-88624502350B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51454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8179232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9850142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4FAB298-AA35-6A3A-9F96-93313BA1284E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568851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1138744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2916818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00ECAAD-B8BC-5075-DC99-29E0D37403E0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6558191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44429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442969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6FBD328-D662-A831-46C1-F9A036AFBC6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65837" name="Shape 1059"/>
          <p:cNvSpPr>
            <a:spLocks noChangeArrowheads="1" noGrp="1"/>
          </p:cNvSpPr>
          <p:nvPr userDrawn="1"/>
        </p:nvSpPr>
        <p:spPr bwMode="auto">
          <a:xfrm>
            <a:off x="2396066" y="2291401"/>
            <a:ext cx="5452533" cy="416511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2112" y="3116"/>
                </a:moveTo>
                <a:lnTo>
                  <a:pt x="22112" y="3116"/>
                </a:lnTo>
                <a:cubicBezTo>
                  <a:pt x="22112" y="3116"/>
                  <a:pt x="27356" y="0"/>
                  <a:pt x="30300" y="4263"/>
                </a:cubicBezTo>
                <a:lnTo>
                  <a:pt x="30300" y="4263"/>
                </a:lnTo>
                <a:cubicBezTo>
                  <a:pt x="33277" y="8577"/>
                  <a:pt x="36666" y="13779"/>
                  <a:pt x="39369" y="17410"/>
                </a:cubicBezTo>
                <a:lnTo>
                  <a:pt x="39369" y="17410"/>
                </a:lnTo>
                <a:cubicBezTo>
                  <a:pt x="41761" y="20624"/>
                  <a:pt x="43200" y="22708"/>
                  <a:pt x="40979" y="26940"/>
                </a:cubicBezTo>
                <a:lnTo>
                  <a:pt x="40979" y="26940"/>
                </a:lnTo>
                <a:cubicBezTo>
                  <a:pt x="39655" y="29461"/>
                  <a:pt x="35076" y="35072"/>
                  <a:pt x="32639" y="38623"/>
                </a:cubicBezTo>
                <a:lnTo>
                  <a:pt x="32639" y="38623"/>
                </a:lnTo>
                <a:cubicBezTo>
                  <a:pt x="30200" y="42175"/>
                  <a:pt x="26202" y="43200"/>
                  <a:pt x="23268" y="42185"/>
                </a:cubicBezTo>
                <a:lnTo>
                  <a:pt x="23268" y="42185"/>
                </a:lnTo>
                <a:cubicBezTo>
                  <a:pt x="20331" y="41168"/>
                  <a:pt x="11584" y="38623"/>
                  <a:pt x="6213" y="36974"/>
                </a:cubicBezTo>
                <a:lnTo>
                  <a:pt x="6213" y="36974"/>
                </a:lnTo>
                <a:cubicBezTo>
                  <a:pt x="1431" y="35502"/>
                  <a:pt x="0" y="32900"/>
                  <a:pt x="214" y="31157"/>
                </a:cubicBezTo>
                <a:lnTo>
                  <a:pt x="214" y="31157"/>
                </a:lnTo>
                <a:cubicBezTo>
                  <a:pt x="760" y="26703"/>
                  <a:pt x="1113" y="19920"/>
                  <a:pt x="1214" y="16042"/>
                </a:cubicBezTo>
                <a:lnTo>
                  <a:pt x="1214" y="16042"/>
                </a:lnTo>
                <a:cubicBezTo>
                  <a:pt x="1303" y="12626"/>
                  <a:pt x="4203" y="11313"/>
                  <a:pt x="6907" y="9989"/>
                </a:cubicBezTo>
                <a:lnTo>
                  <a:pt x="6907" y="9989"/>
                </a:lnTo>
                <a:cubicBezTo>
                  <a:pt x="9245" y="8843"/>
                  <a:pt x="19774" y="4261"/>
                  <a:pt x="22112" y="31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356690361" name="Shape 1060"/>
          <p:cNvSpPr>
            <a:spLocks noChangeArrowheads="1" noGrp="1"/>
          </p:cNvSpPr>
          <p:nvPr userDrawn="1"/>
        </p:nvSpPr>
        <p:spPr bwMode="auto">
          <a:xfrm>
            <a:off x="1309514" y="1839834"/>
            <a:ext cx="4011787" cy="1314324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0162" y="13104"/>
                </a:moveTo>
                <a:lnTo>
                  <a:pt x="40162" y="13104"/>
                </a:lnTo>
                <a:cubicBezTo>
                  <a:pt x="36799" y="16736"/>
                  <a:pt x="26204" y="28154"/>
                  <a:pt x="22676" y="31251"/>
                </a:cubicBezTo>
                <a:lnTo>
                  <a:pt x="22676" y="31251"/>
                </a:lnTo>
                <a:cubicBezTo>
                  <a:pt x="18513" y="34899"/>
                  <a:pt x="15093" y="37527"/>
                  <a:pt x="13136" y="38511"/>
                </a:cubicBezTo>
                <a:lnTo>
                  <a:pt x="13136" y="38511"/>
                </a:lnTo>
                <a:cubicBezTo>
                  <a:pt x="10861" y="39650"/>
                  <a:pt x="0" y="43200"/>
                  <a:pt x="422" y="38511"/>
                </a:cubicBezTo>
                <a:lnTo>
                  <a:pt x="422" y="38511"/>
                </a:lnTo>
                <a:cubicBezTo>
                  <a:pt x="750" y="34836"/>
                  <a:pt x="12785" y="17028"/>
                  <a:pt x="15584" y="14358"/>
                </a:cubicBezTo>
                <a:lnTo>
                  <a:pt x="15584" y="14358"/>
                </a:lnTo>
                <a:cubicBezTo>
                  <a:pt x="18382" y="11693"/>
                  <a:pt x="34508" y="0"/>
                  <a:pt x="36286" y="2133"/>
                </a:cubicBezTo>
                <a:lnTo>
                  <a:pt x="36286" y="2133"/>
                </a:lnTo>
                <a:cubicBezTo>
                  <a:pt x="38064" y="4272"/>
                  <a:pt x="43200" y="9825"/>
                  <a:pt x="40162" y="1310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22995051" name="Shape 1061"/>
          <p:cNvSpPr>
            <a:spLocks noChangeArrowheads="1" noGrp="1"/>
          </p:cNvSpPr>
          <p:nvPr userDrawn="1"/>
        </p:nvSpPr>
        <p:spPr bwMode="auto">
          <a:xfrm>
            <a:off x="6567030" y="4629133"/>
            <a:ext cx="5395523" cy="2231707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42680" y="32337"/>
                  <a:pt x="42264" y="24810"/>
                  <a:pt x="41982" y="22533"/>
                </a:cubicBezTo>
                <a:lnTo>
                  <a:pt x="41982" y="22533"/>
                </a:lnTo>
                <a:cubicBezTo>
                  <a:pt x="41353" y="17445"/>
                  <a:pt x="31020" y="10782"/>
                  <a:pt x="25434" y="7567"/>
                </a:cubicBezTo>
                <a:lnTo>
                  <a:pt x="25434" y="7567"/>
                </a:lnTo>
                <a:cubicBezTo>
                  <a:pt x="20461" y="4707"/>
                  <a:pt x="15752" y="0"/>
                  <a:pt x="10688" y="12771"/>
                </a:cubicBezTo>
                <a:lnTo>
                  <a:pt x="10688" y="12771"/>
                </a:lnTo>
                <a:cubicBezTo>
                  <a:pt x="5409" y="26085"/>
                  <a:pt x="2329" y="33891"/>
                  <a:pt x="451" y="39632"/>
                </a:cubicBezTo>
                <a:lnTo>
                  <a:pt x="451" y="39632"/>
                </a:lnTo>
                <a:cubicBezTo>
                  <a:pt x="180" y="40459"/>
                  <a:pt x="44" y="41820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401494664" name="Shape 1062"/>
          <p:cNvSpPr>
            <a:spLocks noChangeArrowheads="1" noGrp="1"/>
          </p:cNvSpPr>
          <p:nvPr userDrawn="1"/>
        </p:nvSpPr>
        <p:spPr bwMode="auto">
          <a:xfrm>
            <a:off x="389187" y="6100774"/>
            <a:ext cx="4968521" cy="75999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37750" y="34083"/>
                  <a:pt x="28707" y="20178"/>
                  <a:pt x="28707" y="20178"/>
                </a:cubicBezTo>
                <a:lnTo>
                  <a:pt x="28707" y="20178"/>
                </a:lnTo>
                <a:cubicBezTo>
                  <a:pt x="23196" y="11772"/>
                  <a:pt x="17935" y="0"/>
                  <a:pt x="14588" y="1341"/>
                </a:cubicBezTo>
                <a:lnTo>
                  <a:pt x="14588" y="1341"/>
                </a:lnTo>
                <a:cubicBezTo>
                  <a:pt x="11240" y="2673"/>
                  <a:pt x="6350" y="22671"/>
                  <a:pt x="1602" y="37718"/>
                </a:cubicBezTo>
                <a:lnTo>
                  <a:pt x="1602" y="37718"/>
                </a:lnTo>
                <a:cubicBezTo>
                  <a:pt x="1072" y="39393"/>
                  <a:pt x="536" y="41175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42066959" name="Shape 1063"/>
          <p:cNvSpPr>
            <a:spLocks noChangeArrowheads="1" noGrp="1"/>
          </p:cNvSpPr>
          <p:nvPr userDrawn="1"/>
        </p:nvSpPr>
        <p:spPr bwMode="auto">
          <a:xfrm>
            <a:off x="0" y="3254701"/>
            <a:ext cx="2099733" cy="3343682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43200"/>
                </a:moveTo>
                <a:lnTo>
                  <a:pt x="0" y="43200"/>
                </a:lnTo>
                <a:cubicBezTo>
                  <a:pt x="10450" y="39319"/>
                  <a:pt x="26476" y="34991"/>
                  <a:pt x="31760" y="32779"/>
                </a:cubicBezTo>
                <a:lnTo>
                  <a:pt x="31760" y="32779"/>
                </a:lnTo>
                <a:cubicBezTo>
                  <a:pt x="38554" y="29929"/>
                  <a:pt x="35982" y="23868"/>
                  <a:pt x="39587" y="11934"/>
                </a:cubicBezTo>
                <a:lnTo>
                  <a:pt x="39587" y="11934"/>
                </a:lnTo>
                <a:cubicBezTo>
                  <a:pt x="43199" y="0"/>
                  <a:pt x="33409" y="2565"/>
                  <a:pt x="25082" y="2041"/>
                </a:cubicBezTo>
                <a:lnTo>
                  <a:pt x="25082" y="2041"/>
                </a:lnTo>
                <a:cubicBezTo>
                  <a:pt x="14497" y="1374"/>
                  <a:pt x="7053" y="4621"/>
                  <a:pt x="0" y="7243"/>
                </a:cubicBezTo>
                <a:lnTo>
                  <a:pt x="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08164844" name="Subtitle 2"/>
          <p:cNvSpPr>
            <a:spLocks noGrp="1"/>
          </p:cNvSpPr>
          <p:nvPr>
            <p:ph type="subTitle" idx="1"/>
          </p:nvPr>
        </p:nvSpPr>
        <p:spPr bwMode="auto">
          <a:xfrm>
            <a:off x="4655839" y="2708919"/>
            <a:ext cx="6720745" cy="720079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1249511133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154532991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6522998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  <p:sp>
        <p:nvSpPr>
          <p:cNvPr id="251044237" name="Title 6"/>
          <p:cNvSpPr>
            <a:spLocks noGrp="1"/>
          </p:cNvSpPr>
          <p:nvPr>
            <p:ph type="title"/>
          </p:nvPr>
        </p:nvSpPr>
        <p:spPr bwMode="auto">
          <a:xfrm>
            <a:off x="4595833" y="1808820"/>
            <a:ext cx="6720745" cy="720079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000443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032128984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38721980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173642134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975282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1580890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839199" y="274639"/>
            <a:ext cx="2743200" cy="5851525"/>
          </a:xfrm>
        </p:spPr>
        <p:txBody>
          <a:bodyPr vert="eaVert"/>
          <a:lstStyle>
            <a:lvl1pPr algn="ctr"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446922795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274639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24819072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327694958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58584123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046992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46884219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584076303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158118243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51258552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2581260" name="Title 1"/>
          <p:cNvSpPr>
            <a:spLocks noGrp="1"/>
          </p:cNvSpPr>
          <p:nvPr>
            <p:ph type="title"/>
          </p:nvPr>
        </p:nvSpPr>
        <p:spPr bwMode="auto">
          <a:xfrm>
            <a:off x="963083" y="4406901"/>
            <a:ext cx="10363199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713966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63083" y="2906713"/>
            <a:ext cx="10363199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252656018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696516352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3238058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480220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677529701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09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55852760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97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69116339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1639701081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1325430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630029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64547062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599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251057975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09599" y="2174874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212530723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186118755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93370" y="2174874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297189810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967292481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51318671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728572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90068001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680700536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79413941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4820150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409886314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69843379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4383347" name="Title 1"/>
          <p:cNvSpPr>
            <a:spLocks noGrp="1"/>
          </p:cNvSpPr>
          <p:nvPr>
            <p:ph type="title"/>
          </p:nvPr>
        </p:nvSpPr>
        <p:spPr bwMode="auto">
          <a:xfrm>
            <a:off x="609603" y="27304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081745370" name="Content Placeholder 2"/>
          <p:cNvSpPr>
            <a:spLocks noGrp="1"/>
          </p:cNvSpPr>
          <p:nvPr>
            <p:ph idx="1"/>
          </p:nvPr>
        </p:nvSpPr>
        <p:spPr bwMode="auto">
          <a:xfrm>
            <a:off x="4766732" y="273051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92775219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609603" y="1435102"/>
            <a:ext cx="4011084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852062982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161883406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30761648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2679720" name="Title 1"/>
          <p:cNvSpPr>
            <a:spLocks noGrp="1"/>
          </p:cNvSpPr>
          <p:nvPr>
            <p:ph type="title"/>
          </p:nvPr>
        </p:nvSpPr>
        <p:spPr bwMode="auto"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797784684" name="Picture Placeholder 2"/>
          <p:cNvSpPr>
            <a:spLocks noGrp="1"/>
          </p:cNvSpPr>
          <p:nvPr>
            <p:ph type="pic" idx="1"/>
          </p:nvPr>
        </p:nvSpPr>
        <p:spPr bwMode="auto">
          <a:xfrm>
            <a:off x="2389717" y="612774"/>
            <a:ext cx="7315200" cy="4114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1345231537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830886224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83537929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6281360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2275250" name="Shape 1059"/>
          <p:cNvSpPr>
            <a:spLocks noChangeArrowheads="1" noGrp="1"/>
          </p:cNvSpPr>
          <p:nvPr userDrawn="1"/>
        </p:nvSpPr>
        <p:spPr bwMode="auto">
          <a:xfrm>
            <a:off x="4976706" y="2"/>
            <a:ext cx="3058159" cy="89379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0"/>
                </a:moveTo>
                <a:lnTo>
                  <a:pt x="0" y="0"/>
                </a:lnTo>
                <a:cubicBezTo>
                  <a:pt x="1690" y="6213"/>
                  <a:pt x="3698" y="13338"/>
                  <a:pt x="6091" y="21902"/>
                </a:cubicBezTo>
                <a:lnTo>
                  <a:pt x="6091" y="21902"/>
                </a:lnTo>
                <a:cubicBezTo>
                  <a:pt x="12043" y="43199"/>
                  <a:pt x="17573" y="35347"/>
                  <a:pt x="23417" y="30579"/>
                </a:cubicBezTo>
                <a:lnTo>
                  <a:pt x="23417" y="30579"/>
                </a:lnTo>
                <a:cubicBezTo>
                  <a:pt x="29984" y="25223"/>
                  <a:pt x="42123" y="14119"/>
                  <a:pt x="42860" y="5640"/>
                </a:cubicBezTo>
                <a:lnTo>
                  <a:pt x="42860" y="5640"/>
                </a:lnTo>
                <a:cubicBezTo>
                  <a:pt x="42960" y="4507"/>
                  <a:pt x="43072" y="2479"/>
                  <a:pt x="43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43786169" name="Shape 1060"/>
          <p:cNvSpPr>
            <a:spLocks noChangeArrowheads="1" noGrp="1"/>
          </p:cNvSpPr>
          <p:nvPr userDrawn="1"/>
        </p:nvSpPr>
        <p:spPr bwMode="auto">
          <a:xfrm>
            <a:off x="-24679" y="1"/>
            <a:ext cx="1399539" cy="179755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1743" y="2484"/>
                </a:moveTo>
                <a:lnTo>
                  <a:pt x="31743" y="2484"/>
                </a:lnTo>
                <a:cubicBezTo>
                  <a:pt x="30428" y="1799"/>
                  <a:pt x="28450" y="1080"/>
                  <a:pt x="26054" y="0"/>
                </a:cubicBezTo>
                <a:lnTo>
                  <a:pt x="0" y="0"/>
                </a:lnTo>
                <a:lnTo>
                  <a:pt x="0" y="34200"/>
                </a:lnTo>
                <a:lnTo>
                  <a:pt x="0" y="34200"/>
                </a:lnTo>
                <a:cubicBezTo>
                  <a:pt x="7029" y="37461"/>
                  <a:pt x="14504" y="41491"/>
                  <a:pt x="25070" y="40664"/>
                </a:cubicBezTo>
                <a:lnTo>
                  <a:pt x="25070" y="40664"/>
                </a:lnTo>
                <a:cubicBezTo>
                  <a:pt x="33399" y="40015"/>
                  <a:pt x="43200" y="43200"/>
                  <a:pt x="39593" y="28375"/>
                </a:cubicBezTo>
                <a:lnTo>
                  <a:pt x="39593" y="28375"/>
                </a:lnTo>
                <a:cubicBezTo>
                  <a:pt x="35986" y="13550"/>
                  <a:pt x="38530" y="6023"/>
                  <a:pt x="31743" y="24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626383621" name="Shape 1061"/>
          <p:cNvSpPr>
            <a:spLocks noChangeArrowheads="1" noGrp="1"/>
          </p:cNvSpPr>
          <p:nvPr userDrawn="1"/>
        </p:nvSpPr>
        <p:spPr bwMode="auto">
          <a:xfrm>
            <a:off x="1637456" y="1"/>
            <a:ext cx="3839633" cy="26096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2864" y="0"/>
                </a:moveTo>
                <a:lnTo>
                  <a:pt x="10583" y="0"/>
                </a:lnTo>
                <a:lnTo>
                  <a:pt x="10583" y="0"/>
                </a:lnTo>
                <a:cubicBezTo>
                  <a:pt x="9017" y="532"/>
                  <a:pt x="7515" y="1058"/>
                  <a:pt x="6214" y="1509"/>
                </a:cubicBezTo>
                <a:lnTo>
                  <a:pt x="6214" y="1509"/>
                </a:lnTo>
                <a:cubicBezTo>
                  <a:pt x="1428" y="3166"/>
                  <a:pt x="0" y="6109"/>
                  <a:pt x="212" y="8072"/>
                </a:cubicBezTo>
                <a:lnTo>
                  <a:pt x="212" y="8072"/>
                </a:lnTo>
                <a:cubicBezTo>
                  <a:pt x="758" y="13092"/>
                  <a:pt x="1111" y="20742"/>
                  <a:pt x="1212" y="25114"/>
                </a:cubicBezTo>
                <a:lnTo>
                  <a:pt x="1212" y="25114"/>
                </a:lnTo>
                <a:cubicBezTo>
                  <a:pt x="1301" y="28962"/>
                  <a:pt x="4204" y="30446"/>
                  <a:pt x="6906" y="31937"/>
                </a:cubicBezTo>
                <a:lnTo>
                  <a:pt x="6906" y="31937"/>
                </a:lnTo>
                <a:cubicBezTo>
                  <a:pt x="9246" y="33229"/>
                  <a:pt x="19775" y="38395"/>
                  <a:pt x="22112" y="39685"/>
                </a:cubicBezTo>
                <a:lnTo>
                  <a:pt x="22112" y="39685"/>
                </a:lnTo>
                <a:cubicBezTo>
                  <a:pt x="22112" y="39685"/>
                  <a:pt x="27355" y="43200"/>
                  <a:pt x="30298" y="38395"/>
                </a:cubicBezTo>
                <a:lnTo>
                  <a:pt x="30298" y="38395"/>
                </a:lnTo>
                <a:cubicBezTo>
                  <a:pt x="33277" y="33533"/>
                  <a:pt x="36665" y="27667"/>
                  <a:pt x="39367" y="23576"/>
                </a:cubicBezTo>
                <a:lnTo>
                  <a:pt x="39367" y="23576"/>
                </a:lnTo>
                <a:cubicBezTo>
                  <a:pt x="41761" y="19953"/>
                  <a:pt x="43200" y="17587"/>
                  <a:pt x="40977" y="12816"/>
                </a:cubicBezTo>
                <a:lnTo>
                  <a:pt x="40977" y="12816"/>
                </a:lnTo>
                <a:cubicBezTo>
                  <a:pt x="39697" y="10062"/>
                  <a:pt x="35347" y="3936"/>
                  <a:pt x="3286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08387777" name="Title 1"/>
          <p:cNvSpPr>
            <a:spLocks noGrp="1"/>
          </p:cNvSpPr>
          <p:nvPr>
            <p:ph type="title"/>
          </p:nvPr>
        </p:nvSpPr>
        <p:spPr bwMode="auto">
          <a:xfrm>
            <a:off x="609599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114574996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599" y="1600201"/>
            <a:ext cx="109728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1398258465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609599" y="6356351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9D51E0-3758-456B-809F-07B187805C7D}" type="datetimeFigureOut">
              <a:rPr/>
              <a:t>22.10.2013</a:t>
            </a:fld>
            <a:endParaRPr/>
          </a:p>
        </p:txBody>
      </p:sp>
      <p:sp>
        <p:nvSpPr>
          <p:cNvPr id="509417529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165599" y="6356351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30252611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737599" y="6356351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D3B38E7-149F-4D77-9EEF-9309C2CB69A9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>
        <a:spcBef>
          <a:spcPts val="0"/>
        </a:spcBef>
        <a:buNone/>
        <a:defRPr sz="44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>
        <a:spcBef>
          <a:spcPts val="0"/>
        </a:spcBef>
        <a:buFont typeface="Arial"/>
        <a:buChar char="•"/>
        <a:defRPr sz="3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>
        <a:spcBef>
          <a:spcPts val="0"/>
        </a:spcBef>
        <a:buFont typeface="Arial"/>
        <a:buChar char="–"/>
        <a:defRPr sz="28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>
        <a:spcBef>
          <a:spcPts val="0"/>
        </a:spcBef>
        <a:buFont typeface="Arial"/>
        <a:buChar char="•"/>
        <a:defRPr sz="24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>
        <a:spcBef>
          <a:spcPts val="0"/>
        </a:spcBef>
        <a:buFont typeface="Arial"/>
        <a:buChar char="–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>
        <a:spcBef>
          <a:spcPts val="0"/>
        </a:spcBef>
        <a:buFont typeface="Arial"/>
        <a:buChar char="»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mckinsey.com/capabilities/tech-and-ai/our-insights/big-data-the-next-frontier-for-innovation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media1.sv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3634526" name="Title 1"/>
          <p:cNvSpPr>
            <a:spLocks noGrp="1"/>
          </p:cNvSpPr>
          <p:nvPr>
            <p:ph type="ctrTitle"/>
          </p:nvPr>
        </p:nvSpPr>
        <p:spPr bwMode="auto">
          <a:xfrm flipH="0" flipV="0">
            <a:off x="3107098" y="2381249"/>
            <a:ext cx="8476179" cy="1938349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en-US" sz="4800"/>
              <a:t>Big Data: </a:t>
            </a:r>
            <a:r>
              <a:rPr lang="en-US" sz="4800" b="1"/>
              <a:t>Perkenalan </a:t>
            </a:r>
            <a:r>
              <a:rPr lang="en-US" sz="4800"/>
              <a:t>aja dulu</a:t>
            </a:r>
            <a:endParaRPr sz="4800"/>
          </a:p>
        </p:txBody>
      </p:sp>
      <p:sp>
        <p:nvSpPr>
          <p:cNvPr id="59844565" name="Subtitle 2"/>
          <p:cNvSpPr>
            <a:spLocks noGrp="1"/>
          </p:cNvSpPr>
          <p:nvPr>
            <p:ph type="subTitle" idx="1"/>
          </p:nvPr>
        </p:nvSpPr>
        <p:spPr bwMode="auto">
          <a:xfrm>
            <a:off x="4655838" y="2708919"/>
            <a:ext cx="6720745" cy="720078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353811940" name=""/>
          <p:cNvSpPr txBox="1"/>
          <p:nvPr/>
        </p:nvSpPr>
        <p:spPr bwMode="auto">
          <a:xfrm rot="0" flipH="0" flipV="0">
            <a:off x="8175183" y="6395719"/>
            <a:ext cx="3868032" cy="3657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/>
              <a:t>https://github.com/jendralhxr/bigdata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9576085" name="Content Placeholder 2"/>
          <p:cNvSpPr>
            <a:spLocks noGrp="1"/>
          </p:cNvSpPr>
          <p:nvPr>
            <p:ph idx="1"/>
          </p:nvPr>
        </p:nvSpPr>
        <p:spPr bwMode="auto">
          <a:xfrm>
            <a:off x="723899" y="552451"/>
            <a:ext cx="10972800" cy="452596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marL="0" indent="0" algn="l">
              <a:buFont typeface="Arial"/>
              <a:buNone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Software/framework pengolahan Big Data (yang populer)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/>
              <a:t>Google MapReduce</a:t>
            </a:r>
            <a:endParaRPr/>
          </a:p>
          <a:p>
            <a:pPr>
              <a:defRPr/>
            </a:pPr>
            <a:r>
              <a:rPr/>
              <a:t>Apache Hadoop</a:t>
            </a:r>
            <a:endParaRPr/>
          </a:p>
          <a:p>
            <a:pPr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r>
              <a:rPr/>
              <a:t>Akuisisi data mengikuti API penyelia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603019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901699" y="487362"/>
            <a:ext cx="10531880" cy="5883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9679348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79499" y="125940"/>
            <a:ext cx="9488199" cy="67003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5419027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914399" y="126999"/>
            <a:ext cx="10585477" cy="74517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338573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l">
              <a:defRPr/>
            </a:pPr>
            <a:r>
              <a:rPr sz="3200" b="0"/>
              <a:t>Todo: (2 pekan)</a:t>
            </a:r>
            <a:endParaRPr sz="3200"/>
          </a:p>
        </p:txBody>
      </p:sp>
      <p:sp>
        <p:nvSpPr>
          <p:cNvPr id="62695847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Buat kelompok 3-4 orang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Tentukan proyek yang dipresentasikan pada akhir semester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Ambil data dengan API publik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Diolah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Cari </a:t>
            </a:r>
            <a:r>
              <a:rPr lang="en-US" sz="3200" b="0" i="1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knowledge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88062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l">
              <a:defRPr/>
            </a:pPr>
            <a:r>
              <a:rPr sz="3200" b="0"/>
              <a:t>Kurikulum </a:t>
            </a:r>
            <a:r>
              <a:rPr sz="3200" b="1"/>
              <a:t>O</a:t>
            </a:r>
            <a:r>
              <a:rPr sz="3200"/>
              <a:t>utcome </a:t>
            </a:r>
            <a:r>
              <a:rPr sz="3200" b="1"/>
              <a:t>B</a:t>
            </a:r>
            <a:r>
              <a:rPr sz="3200"/>
              <a:t>ased </a:t>
            </a:r>
            <a:r>
              <a:rPr sz="3200" b="1"/>
              <a:t>E</a:t>
            </a:r>
            <a:r>
              <a:rPr sz="3200"/>
              <a:t>ducation</a:t>
            </a:r>
            <a:endParaRPr sz="3200"/>
          </a:p>
        </p:txBody>
      </p:sp>
      <p:sp>
        <p:nvSpPr>
          <p:cNvPr id="2080113170" name="Content Placeholder 2"/>
          <p:cNvSpPr>
            <a:spLocks noGrp="1"/>
          </p:cNvSpPr>
          <p:nvPr>
            <p:ph idx="1"/>
          </p:nvPr>
        </p:nvSpPr>
        <p:spPr bwMode="auto">
          <a:xfrm flipH="0" flipV="0">
            <a:off x="609598" y="1600200"/>
            <a:ext cx="11448328" cy="452596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Mahasiswa menentukan sendiri target yang hendak dicapai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0" indent="0">
              <a:buFont typeface="Arial"/>
              <a:buNone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   &gt; Membuat portfolio karir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Dosen sebagai fasilitator-konsultan</a:t>
            </a: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 teknis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Self-assessment, peer-evaluation, portfolio</a:t>
            </a:r>
            <a:endParaRPr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2127267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2255420" y="579966"/>
            <a:ext cx="8109729" cy="4445532"/>
          </a:xfrm>
          <a:prstGeom prst="rect">
            <a:avLst/>
          </a:prstGeom>
        </p:spPr>
      </p:pic>
      <p:sp>
        <p:nvSpPr>
          <p:cNvPr id="570791706" name=""/>
          <p:cNvSpPr txBox="1"/>
          <p:nvPr/>
        </p:nvSpPr>
        <p:spPr bwMode="auto">
          <a:xfrm rot="0" flipH="0" flipV="0">
            <a:off x="3164249" y="5429250"/>
            <a:ext cx="5368485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Phenomena, Observation, Signal (apalah </a:t>
            </a:r>
            <a:r>
              <a:rPr i="1"/>
              <a:t>anything</a:t>
            </a:r>
            <a:r>
              <a:rPr/>
              <a:t>)</a:t>
            </a:r>
            <a:endParaRPr/>
          </a:p>
        </p:txBody>
      </p:sp>
      <p:sp>
        <p:nvSpPr>
          <p:cNvPr id="277956462" name=""/>
          <p:cNvSpPr/>
          <p:nvPr/>
        </p:nvSpPr>
        <p:spPr bwMode="auto">
          <a:xfrm rot="16199969" flipH="0" flipV="0">
            <a:off x="1974432" y="4805362"/>
            <a:ext cx="1143000" cy="581024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8809454" name=""/>
          <p:cNvSpPr txBox="1"/>
          <p:nvPr/>
        </p:nvSpPr>
        <p:spPr bwMode="auto">
          <a:xfrm rot="0" flipH="0" flipV="0">
            <a:off x="1259249" y="4912814"/>
            <a:ext cx="831555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record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92331694" name="Title 1"/>
          <p:cNvSpPr>
            <a:spLocks noGrp="1"/>
          </p:cNvSpPr>
          <p:nvPr>
            <p:ph type="title"/>
          </p:nvPr>
        </p:nvSpPr>
        <p:spPr bwMode="auto">
          <a:xfrm>
            <a:off x="662516" y="2341034"/>
            <a:ext cx="10972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 algn="l">
              <a:defRPr/>
            </a:pPr>
            <a:r>
              <a:rPr/>
              <a:t>Big</a:t>
            </a:r>
            <a:r>
              <a:rPr/>
              <a:t>: besar</a:t>
            </a:r>
            <a:br>
              <a:rPr/>
            </a:br>
            <a:r>
              <a:rPr/>
              <a:t>Data: </a:t>
            </a:r>
            <a:r>
              <a:rPr i="1"/>
              <a:t>catatan</a:t>
            </a:r>
            <a:br>
              <a:rPr/>
            </a:b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323043" name="Title 1"/>
          <p:cNvSpPr>
            <a:spLocks noGrp="1"/>
          </p:cNvSpPr>
          <p:nvPr>
            <p:ph type="title"/>
          </p:nvPr>
        </p:nvSpPr>
        <p:spPr bwMode="auto">
          <a:xfrm>
            <a:off x="662515" y="2341033"/>
            <a:ext cx="10972800" cy="1143000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 algn="l">
              <a:defRPr/>
            </a:pPr>
            <a:r>
              <a:rPr/>
              <a:t>Big</a:t>
            </a:r>
            <a:r>
              <a:rPr/>
              <a:t>: besar</a:t>
            </a:r>
            <a:br>
              <a:rPr/>
            </a:br>
            <a:r>
              <a:rPr/>
              <a:t>Data: </a:t>
            </a:r>
            <a:r>
              <a:rPr i="1"/>
              <a:t>catatan</a:t>
            </a:r>
            <a:br>
              <a:rPr/>
            </a:br>
            <a:br>
              <a:rPr/>
            </a:br>
            <a:r>
              <a:rPr lang="en-US" sz="4000" b="0" i="0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kumpulan data berukuran sangat besar, kompleks, dan </a:t>
            </a:r>
            <a:r>
              <a:rPr lang="en-US" sz="4000" b="1" i="1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terus </a:t>
            </a:r>
            <a:r>
              <a:rPr lang="en-US" sz="4000" b="1" i="0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bertambah</a:t>
            </a:r>
            <a:r>
              <a:rPr lang="en-US" sz="4000" b="0" i="0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 dengan cepat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0936417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l">
              <a:defRPr/>
            </a:pPr>
            <a:r>
              <a:rPr sz="3200"/>
              <a:t>Karakteristik (5+2V)</a:t>
            </a:r>
            <a:endParaRPr sz="3200"/>
          </a:p>
        </p:txBody>
      </p:sp>
      <p:sp>
        <p:nvSpPr>
          <p:cNvPr id="754052545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Volume (jumlah data sangat besar)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Velocity (kecepatan aliran dan pemrosesan data yang tinggi)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Variety (keragaman format data seperti terstruktur, semi-terstruktur, dan tidak terstruktur)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Veracity (tingkat keakuratan dan keandalan data)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Value (nilai atau manfaat yang dapat dihasilkan dari data). 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Variability (perubahan pola data)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Visualization (kemampuan menyajikan data secara informatif)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6329475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609599" y="49046"/>
            <a:ext cx="10972800" cy="865854"/>
          </a:xfrm>
        </p:spPr>
        <p:txBody>
          <a:bodyPr/>
          <a:lstStyle/>
          <a:p>
            <a:pPr algn="l">
              <a:defRPr/>
            </a:pPr>
            <a:r>
              <a:rPr sz="3200"/>
              <a:t>Domain</a:t>
            </a:r>
            <a:r>
              <a:rPr sz="3200"/>
              <a:t> populer</a:t>
            </a:r>
            <a:r>
              <a:rPr sz="3200"/>
              <a:t> (by valuation)</a:t>
            </a:r>
            <a:endParaRPr sz="3200"/>
          </a:p>
        </p:txBody>
      </p:sp>
      <p:sp>
        <p:nvSpPr>
          <p:cNvPr id="388283755" name="Content Placeholder 2"/>
          <p:cNvSpPr>
            <a:spLocks noGrp="1"/>
          </p:cNvSpPr>
          <p:nvPr>
            <p:ph idx="1"/>
          </p:nvPr>
        </p:nvSpPr>
        <p:spPr bwMode="auto">
          <a:xfrm>
            <a:off x="321343" y="914901"/>
            <a:ext cx="10972800" cy="452596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/>
              <a:t>Healthcare</a:t>
            </a:r>
            <a:endParaRPr/>
          </a:p>
          <a:p>
            <a:pPr>
              <a:defRPr/>
            </a:pPr>
            <a:r>
              <a:rPr/>
              <a:t>Public sector</a:t>
            </a:r>
            <a:endParaRPr/>
          </a:p>
          <a:p>
            <a:pPr>
              <a:defRPr/>
            </a:pPr>
            <a:r>
              <a:rPr/>
              <a:t>Retail</a:t>
            </a:r>
            <a:endParaRPr/>
          </a:p>
          <a:p>
            <a:pPr>
              <a:defRPr/>
            </a:pPr>
            <a:r>
              <a:rPr/>
              <a:t>Manufacturing</a:t>
            </a:r>
            <a:endParaRPr/>
          </a:p>
          <a:p>
            <a:pPr>
              <a:defRPr/>
            </a:pPr>
            <a:r>
              <a:rPr/>
              <a:t>Personal</a:t>
            </a:r>
            <a:r>
              <a:rPr/>
              <a:t>-location</a:t>
            </a:r>
            <a:endParaRPr/>
          </a:p>
        </p:txBody>
      </p:sp>
      <p:sp>
        <p:nvSpPr>
          <p:cNvPr id="515193949" name=""/>
          <p:cNvSpPr txBox="1"/>
          <p:nvPr/>
        </p:nvSpPr>
        <p:spPr bwMode="auto">
          <a:xfrm rot="0" flipH="0" flipV="0">
            <a:off x="609599" y="6417644"/>
            <a:ext cx="10090406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sz="1200" u="sng">
                <a:hlinkClick r:id="rId3" tooltip=""/>
              </a:rPr>
              <a:t>https://www.mckinsey.com/capabilities/tech-and-ai/our-insights/big-data-the-next-frontier-for-innovation</a:t>
            </a:r>
            <a:r>
              <a:rPr sz="1200"/>
              <a:t> </a:t>
            </a:r>
            <a:endParaRPr sz="1200"/>
          </a:p>
        </p:txBody>
      </p:sp>
      <p:pic>
        <p:nvPicPr>
          <p:cNvPr id="1045491210" name=""/>
          <p:cNvPicPr>
            <a:picLocks noChangeAspect="1"/>
          </p:cNvPicPr>
          <p:nvPr/>
        </p:nvPicPr>
        <p:blipFill>
          <a:blip r:embed="rId4"/>
          <a:srcRect l="8002" t="0" r="14811" b="0"/>
          <a:stretch/>
        </p:blipFill>
        <p:spPr bwMode="auto">
          <a:xfrm flipH="0" flipV="0">
            <a:off x="3996769" y="1016585"/>
            <a:ext cx="2816729" cy="2050463"/>
          </a:xfrm>
          <a:prstGeom prst="rect">
            <a:avLst/>
          </a:prstGeom>
        </p:spPr>
      </p:pic>
      <p:pic>
        <p:nvPicPr>
          <p:cNvPr id="551540137" name=""/>
          <p:cNvPicPr>
            <a:picLocks noChangeAspect="1"/>
          </p:cNvPicPr>
          <p:nvPr/>
        </p:nvPicPr>
        <p:blipFill>
          <a:blip r:embed="rId5"/>
          <a:srcRect l="0" t="0" r="0" b="3227"/>
          <a:stretch/>
        </p:blipFill>
        <p:spPr bwMode="auto">
          <a:xfrm rot="0" flipH="0" flipV="0">
            <a:off x="6878643" y="914901"/>
            <a:ext cx="2980547" cy="2152148"/>
          </a:xfrm>
          <a:prstGeom prst="rect">
            <a:avLst/>
          </a:prstGeom>
        </p:spPr>
      </p:pic>
      <p:pic>
        <p:nvPicPr>
          <p:cNvPr id="1435738133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4663519" y="3558882"/>
            <a:ext cx="4436644" cy="2843722"/>
          </a:xfrm>
          <a:prstGeom prst="rect">
            <a:avLst/>
          </a:prstGeom>
        </p:spPr>
      </p:pic>
      <p:pic>
        <p:nvPicPr>
          <p:cNvPr id="1769843576" name=""/>
          <p:cNvPicPr>
            <a:picLocks noChangeAspect="1"/>
          </p:cNvPicPr>
          <p:nvPr/>
        </p:nvPicPr>
        <p:blipFill>
          <a:blip r:embed="rId7"/>
          <a:srcRect l="0" t="0" r="0" b="35203"/>
          <a:stretch/>
        </p:blipFill>
        <p:spPr bwMode="auto">
          <a:xfrm flipH="0" flipV="0">
            <a:off x="9759567" y="366961"/>
            <a:ext cx="2167682" cy="2966788"/>
          </a:xfrm>
          <a:prstGeom prst="rect">
            <a:avLst/>
          </a:prstGeom>
        </p:spPr>
      </p:pic>
      <p:pic>
        <p:nvPicPr>
          <p:cNvPr id="970251476" name=""/>
          <p:cNvPicPr>
            <a:picLocks noChangeAspect="1"/>
          </p:cNvPicPr>
          <p:nvPr/>
        </p:nvPicPr>
        <p:blipFill>
          <a:blip r:embed="rId8"/>
          <a:srcRect l="50382" t="40983" r="3739" b="10067"/>
          <a:stretch/>
        </p:blipFill>
        <p:spPr bwMode="auto">
          <a:xfrm flipH="0" flipV="0">
            <a:off x="9416666" y="3558882"/>
            <a:ext cx="2465494" cy="27523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4071986" name="Title 1"/>
          <p:cNvSpPr>
            <a:spLocks noGrp="1"/>
          </p:cNvSpPr>
          <p:nvPr>
            <p:ph type="title"/>
          </p:nvPr>
        </p:nvSpPr>
        <p:spPr bwMode="auto">
          <a:xfrm>
            <a:off x="253998" y="147637"/>
            <a:ext cx="10972800" cy="1143000"/>
          </a:xfrm>
        </p:spPr>
        <p:txBody>
          <a:bodyPr/>
          <a:lstStyle/>
          <a:p>
            <a:pPr algn="l">
              <a:defRPr/>
            </a:pPr>
            <a:r>
              <a:rPr sz="3200"/>
              <a:t>Sumber data</a:t>
            </a:r>
            <a:endParaRPr sz="3200"/>
          </a:p>
        </p:txBody>
      </p:sp>
      <p:sp>
        <p:nvSpPr>
          <p:cNvPr id="601742488" name="Content Placeholder 2"/>
          <p:cNvSpPr>
            <a:spLocks noGrp="1"/>
          </p:cNvSpPr>
          <p:nvPr>
            <p:ph idx="1"/>
          </p:nvPr>
        </p:nvSpPr>
        <p:spPr bwMode="auto">
          <a:xfrm>
            <a:off x="88898" y="1371600"/>
            <a:ext cx="10972800" cy="4525961"/>
          </a:xfrm>
        </p:spPr>
        <p:txBody>
          <a:bodyPr/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sensor IoT (cuaca)</a:t>
            </a:r>
            <a:endParaRPr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media sosial</a:t>
            </a:r>
            <a:r>
              <a:rPr/>
              <a:t> (konten, komentar, clickstream)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transaksi digital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1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stream </a:t>
            </a: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citra video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log sistem</a:t>
            </a:r>
            <a:endParaRPr/>
          </a:p>
          <a:p>
            <a:pPr>
              <a:defRPr/>
            </a:pPr>
            <a:r>
              <a:rPr lang="en-US"/>
              <a:t>data saintifik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/>
          </a:p>
        </p:txBody>
      </p:sp>
      <p:pic>
        <p:nvPicPr>
          <p:cNvPr id="171053934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9703593" y="414839"/>
            <a:ext cx="2411698" cy="3219742"/>
          </a:xfrm>
          <a:prstGeom prst="rect">
            <a:avLst/>
          </a:prstGeom>
        </p:spPr>
      </p:pic>
      <p:pic>
        <p:nvPicPr>
          <p:cNvPr id="85086988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742362" y="515937"/>
            <a:ext cx="1922461" cy="1922461"/>
          </a:xfrm>
          <a:prstGeom prst="rect">
            <a:avLst/>
          </a:prstGeom>
        </p:spPr>
      </p:pic>
      <p:pic>
        <p:nvPicPr>
          <p:cNvPr id="381565315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430294" y="4049967"/>
            <a:ext cx="4546598" cy="2546095"/>
          </a:xfrm>
          <a:prstGeom prst="rect">
            <a:avLst/>
          </a:prstGeom>
        </p:spPr>
      </p:pic>
      <p:pic>
        <p:nvPicPr>
          <p:cNvPr id="293341802" name=""/>
          <p:cNvPicPr>
            <a:picLocks noChangeAspect="1"/>
          </p:cNvPicPr>
          <p:nvPr/>
        </p:nvPicPr>
        <p:blipFill>
          <a:blip r:embed="rId6"/>
          <a:srcRect l="0" t="0" r="32573" b="30726"/>
          <a:stretch/>
        </p:blipFill>
        <p:spPr bwMode="auto">
          <a:xfrm flipH="0" flipV="0">
            <a:off x="7251699" y="2920999"/>
            <a:ext cx="2095780" cy="13715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0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2448414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l">
              <a:defRPr/>
            </a:pPr>
            <a:r>
              <a:rPr sz="3200"/>
              <a:t>Karakteristik (5+2V)</a:t>
            </a:r>
            <a:r>
              <a:rPr sz="3200"/>
              <a:t>, healthcare</a:t>
            </a:r>
            <a:endParaRPr sz="3200"/>
          </a:p>
        </p:txBody>
      </p:sp>
      <p:pic>
        <p:nvPicPr>
          <p:cNvPr id="2023675243" name="Picture 2"/>
          <p:cNvPicPr>
            <a:picLocks noChangeAspect="1" noChangeArrowheads="1" noGrp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49931" b="17722"/>
          <a:stretch/>
        </p:blipFill>
        <p:spPr bwMode="auto">
          <a:xfrm flipH="0" flipV="0">
            <a:off x="1848684" y="939367"/>
            <a:ext cx="7627466" cy="5189217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400720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l">
              <a:defRPr/>
            </a:pPr>
            <a:r>
              <a:rPr sz="3200"/>
              <a:t>Terus Big Data </a:t>
            </a:r>
            <a:r>
              <a:rPr sz="3200" i="1"/>
              <a:t>diapain</a:t>
            </a:r>
            <a:r>
              <a:rPr sz="3200"/>
              <a:t>?</a:t>
            </a:r>
            <a:endParaRPr sz="3200"/>
          </a:p>
        </p:txBody>
      </p:sp>
      <p:sp>
        <p:nvSpPr>
          <p:cNvPr id="848945981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Disimpan dengan baik</a:t>
            </a:r>
            <a:endParaRPr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Analisis (pengenalan pola, cari </a:t>
            </a:r>
            <a:r>
              <a:rPr lang="en-US" sz="3200" b="0" i="1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informasi)</a:t>
            </a:r>
            <a:endParaRPr lang="en-US" sz="3200" b="0" i="1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Diturunkan/dikombinasikan jadi informasi/data turunan</a:t>
            </a:r>
            <a:endParaRPr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ur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lassic 2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Standard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ONLYOFFICE/9.0.4.50</Application>
  <PresentationFormat>On-screen Show (4:3)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2026-02-13T02:32:21Z</dcterms:modified>
</cp:coreProperties>
</file>